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667" r:id="rId3"/>
    <p:sldId id="668" r:id="rId4"/>
    <p:sldId id="669" r:id="rId5"/>
    <p:sldId id="670" r:id="rId6"/>
    <p:sldId id="592" r:id="rId7"/>
    <p:sldId id="647" r:id="rId8"/>
    <p:sldId id="672" r:id="rId9"/>
    <p:sldId id="650" r:id="rId10"/>
    <p:sldId id="654" r:id="rId11"/>
    <p:sldId id="674" r:id="rId12"/>
    <p:sldId id="677" r:id="rId13"/>
    <p:sldId id="676" r:id="rId14"/>
    <p:sldId id="655" r:id="rId15"/>
    <p:sldId id="673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006699"/>
    <a:srgbClr val="003366"/>
    <a:srgbClr val="003399"/>
    <a:srgbClr val="3333FF"/>
    <a:srgbClr val="66FF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1" autoAdjust="0"/>
    <p:restoredTop sz="94660"/>
  </p:normalViewPr>
  <p:slideViewPr>
    <p:cSldViewPr>
      <p:cViewPr varScale="1">
        <p:scale>
          <a:sx n="65" d="100"/>
          <a:sy n="65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884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1">
                <a:latin typeface="Times New Roman" pitchFamily="18" charset="0"/>
              </a:defRPr>
            </a:lvl1pPr>
          </a:lstStyle>
          <a:p>
            <a:r>
              <a:rPr lang="en-US" smtClean="0"/>
              <a:t>BIOL 693: The Blue Revolution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1">
                <a:latin typeface="Times New Roman" pitchFamily="18" charset="0"/>
              </a:defRPr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</a:defRPr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</a:defRPr>
            </a:lvl1pPr>
          </a:lstStyle>
          <a:p>
            <a:fld id="{D7AAFC73-421E-4141-9FBD-40D7058B84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1">
                <a:latin typeface="Times New Roman" pitchFamily="18" charset="0"/>
              </a:defRPr>
            </a:lvl1pPr>
          </a:lstStyle>
          <a:p>
            <a:r>
              <a:rPr lang="en-US" smtClean="0"/>
              <a:t>BIOL 693: The Blue Revolution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1">
                <a:latin typeface="Times New Roman" pitchFamily="18" charset="0"/>
              </a:defRPr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</a:defRPr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</a:defRPr>
            </a:lvl1pPr>
          </a:lstStyle>
          <a:p>
            <a:fld id="{FEA4443F-6863-4903-ACEA-CE6A3F9877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BIOL 693: The Blue Revolution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4AD27-6B8A-4FB5-8CD8-5AFE9815175B}" type="slidenum">
              <a:rPr lang="en-US"/>
              <a:pPr/>
              <a:t>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BIOL 693: The Blue Revolution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A4443F-6863-4903-ACEA-CE6A3F9877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033EE-20E2-4FEC-988F-37BA8C59F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5B7CC-6F7F-4856-B1BD-841484F5E2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457C7-0AF2-48B9-9ED2-35410308D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9AC864-8121-4EF3-863A-111E6356D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4717D-4F38-44B1-B893-44DEF4496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B34AB-4B93-4474-B83D-05C784BFF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E78E4-27C5-4622-AF55-C38BFB5512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9F8B0-1342-405C-A6A9-C0A3F26FF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458F4-497C-46DF-AF7A-EE7081316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BB4A1-2114-4464-833F-2633AF592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CDF34-F49E-4423-8A59-48996BD6E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626B2-B4EA-4DA0-9BA0-27891E790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99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fld id="{C7A32A64-02E2-479E-A1DC-F4E0B78036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66FF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66FF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br>
              <a:rPr lang="en-US" dirty="0" smtClean="0"/>
            </a:br>
            <a:r>
              <a:rPr lang="en-US" dirty="0" smtClean="0"/>
              <a:t>of Marine Aquaculture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Case Study: Salmon Farming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70D-611D-4FFA-807C-756A1D6B7871}" type="slidenum">
              <a:rPr lang="en-US"/>
              <a:pPr/>
              <a:t>10</a:t>
            </a:fld>
            <a:endParaRPr lang="en-US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conversion ratio</a:t>
            </a:r>
            <a:endParaRPr lang="en-US" dirty="0"/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than 60 percent of the flesh of Atlantic salmon is edible meat.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0" y="1600200"/>
          <a:ext cx="5486400" cy="2194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/>
                <a:gridCol w="2743200"/>
              </a:tblGrid>
              <a:tr h="27347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Species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Feed Conversion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Ratio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Cattle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Pork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Poultry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Farmed salmon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Wild salmon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70D-611D-4FFA-807C-756A1D6B7871}" type="slidenum">
              <a:rPr lang="en-US"/>
              <a:pPr/>
              <a:t>11</a:t>
            </a:fld>
            <a:endParaRPr lang="en-US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inputs – Atlantic salmon</a:t>
            </a:r>
            <a:endParaRPr lang="en-US" dirty="0"/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Marine Harvest says that electricity makes up about 10 percent of the cost of raising Atlantic salmon in the freshwater and production phases.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600200"/>
          <a:ext cx="8229601" cy="2834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81524"/>
                <a:gridCol w="1514276"/>
                <a:gridCol w="1371600"/>
                <a:gridCol w="1219200"/>
                <a:gridCol w="1143001"/>
              </a:tblGrid>
              <a:tr h="273473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Inputs per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tonne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harvested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Freshwater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phase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Saltwater phase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Transport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Labor</a:t>
                      </a:r>
                      <a:r>
                        <a:rPr lang="en-US" baseline="0" dirty="0" smtClean="0"/>
                        <a:t> (person-days)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Dry</a:t>
                      </a:r>
                      <a:r>
                        <a:rPr lang="en-US" baseline="0" dirty="0" smtClean="0"/>
                        <a:t> feed (kg)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1,770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</a:t>
                      </a:r>
                      <a:r>
                        <a:rPr lang="en-US" baseline="0" dirty="0" smtClean="0"/>
                        <a:t> (MJ)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1,240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Diesel (MJ)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4,332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Propane (MJ)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490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Electricity</a:t>
                      </a:r>
                      <a:r>
                        <a:rPr lang="en-US" baseline="0" dirty="0" smtClean="0"/>
                        <a:t> (MJ)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70D-611D-4FFA-807C-756A1D6B7871}" type="slidenum">
              <a:rPr lang="en-US"/>
              <a:pPr/>
              <a:t>12</a:t>
            </a:fld>
            <a:endParaRPr lang="en-US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inputs – Atlantic salmon</a:t>
            </a:r>
            <a:endParaRPr lang="en-US" dirty="0"/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600200"/>
          <a:ext cx="8229600" cy="3931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81876"/>
                <a:gridCol w="2123921"/>
                <a:gridCol w="1923803"/>
              </a:tblGrid>
              <a:tr h="27347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Inputs per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tonne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harvested</a:t>
                      </a:r>
                      <a:br>
                        <a:rPr lang="en-US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(includes cost of providing feed)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 Energy Inputs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GHG  emissions (kg CO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Labor</a:t>
                      </a:r>
                      <a:r>
                        <a:rPr lang="en-US" baseline="0" dirty="0" smtClean="0"/>
                        <a:t> (person-days)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</a:t>
                      </a:r>
                      <a:r>
                        <a:rPr lang="en-US" baseline="0" dirty="0" smtClean="0"/>
                        <a:t> (MJ)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Diesel (MJ)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56,331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4,951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Gas (MJ)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20,702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1,199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Propane (MJ)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Electricity</a:t>
                      </a:r>
                      <a:r>
                        <a:rPr lang="en-US" baseline="0" dirty="0" smtClean="0"/>
                        <a:t> (MJ)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134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Total (MJ)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93,089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6,427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Ecosystem support,</a:t>
                      </a:r>
                      <a:r>
                        <a:rPr lang="en-US" baseline="0" dirty="0" smtClean="0"/>
                        <a:t> freshwater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phase (ha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Ecosystem </a:t>
                      </a:r>
                      <a:r>
                        <a:rPr lang="en-US" dirty="0" smtClean="0"/>
                        <a:t>support, saltwater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phase (ha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70D-611D-4FFA-807C-756A1D6B7871}" type="slidenum">
              <a:rPr lang="en-US"/>
              <a:pPr/>
              <a:t>13</a:t>
            </a:fld>
            <a:endParaRPr lang="en-US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inputs – feed production</a:t>
            </a:r>
            <a:endParaRPr lang="en-US" dirty="0"/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</a:t>
            </a:r>
            <a:r>
              <a:rPr lang="en-US" dirty="0" err="1" smtClean="0"/>
              <a:t>Tydmers</a:t>
            </a:r>
            <a:r>
              <a:rPr lang="en-US" dirty="0" smtClean="0"/>
              <a:t> (2000), “Salmon and sustainability : the biophysical cost of producing salmon through the commercial salmon fishery and the intensive salmon culture industry” </a:t>
            </a:r>
            <a:endParaRPr lang="en-US" dirty="0" smtClean="0"/>
          </a:p>
          <a:p>
            <a:r>
              <a:rPr lang="en-US" dirty="0" smtClean="0"/>
              <a:t>Most of the energy </a:t>
            </a:r>
            <a:r>
              <a:rPr lang="en-US" dirty="0" smtClean="0"/>
              <a:t>input (98 </a:t>
            </a:r>
            <a:r>
              <a:rPr lang="en-US" dirty="0" smtClean="0"/>
              <a:t>percent) is </a:t>
            </a:r>
            <a:r>
              <a:rPr lang="en-US" dirty="0" smtClean="0"/>
              <a:t>devoted to </a:t>
            </a:r>
            <a:r>
              <a:rPr lang="en-US" dirty="0" smtClean="0"/>
              <a:t>supplying dry feed during grow-out operations.</a:t>
            </a:r>
          </a:p>
          <a:p>
            <a:r>
              <a:rPr lang="en-US" dirty="0" err="1" smtClean="0"/>
              <a:t>Tydmers</a:t>
            </a:r>
            <a:r>
              <a:rPr lang="en-US" dirty="0" smtClean="0"/>
              <a:t> concluded that commercial fishing was more sustainable—in terms of energy inputs—than salmon farming.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</a:t>
            </a:r>
            <a:r>
              <a:rPr lang="en-US" dirty="0" smtClean="0"/>
              <a:t>g to Marine Harvest data, f</a:t>
            </a:r>
            <a:r>
              <a:rPr lang="en-US" dirty="0" smtClean="0"/>
              <a:t>eed </a:t>
            </a:r>
            <a:r>
              <a:rPr lang="en-US" dirty="0" smtClean="0"/>
              <a:t>makes up largest share of production </a:t>
            </a:r>
            <a:r>
              <a:rPr lang="en-US" dirty="0" smtClean="0"/>
              <a:t>cost</a:t>
            </a:r>
            <a:endParaRPr lang="en-US" dirty="0" smtClean="0"/>
          </a:p>
          <a:p>
            <a:pPr lvl="1"/>
            <a:r>
              <a:rPr lang="en-US" dirty="0" smtClean="0"/>
              <a:t>Feed </a:t>
            </a:r>
            <a:r>
              <a:rPr lang="en-US" dirty="0" smtClean="0"/>
              <a:t>made from fish oil, fish meal, vegetable oil, vegetable meal, and avian meal.</a:t>
            </a:r>
          </a:p>
          <a:p>
            <a:pPr lvl="1"/>
            <a:r>
              <a:rPr lang="en-US" dirty="0" smtClean="0"/>
              <a:t>Use of wild fish in feed has declined over the past </a:t>
            </a:r>
            <a:r>
              <a:rPr lang="en-US" dirty="0" smtClean="0"/>
              <a:t>decade or two.</a:t>
            </a:r>
            <a:endParaRPr lang="en-US" dirty="0" smtClean="0"/>
          </a:p>
          <a:p>
            <a:pPr lvl="1"/>
            <a:r>
              <a:rPr lang="en-US" dirty="0" smtClean="0"/>
              <a:t>Marine Harvest suggests use of trimmings and discards from  processing of food fish to make fish meal</a:t>
            </a:r>
          </a:p>
          <a:p>
            <a:pPr lvl="1"/>
            <a:r>
              <a:rPr lang="en-US" dirty="0" smtClean="0"/>
              <a:t>Marine Harvest also suggests </a:t>
            </a:r>
            <a:r>
              <a:rPr lang="en-US" dirty="0" err="1" smtClean="0"/>
              <a:t>bycatch</a:t>
            </a:r>
            <a:r>
              <a:rPr lang="en-US" dirty="0" smtClean="0"/>
              <a:t>, currently discarded, could supply a substantial portion of fish oil production.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17D-4F38-44B1-B893-44DEF4496B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kg of Atlantic salmon requires 1,500 liters of freshwater</a:t>
            </a:r>
          </a:p>
          <a:p>
            <a:r>
              <a:rPr lang="en-US" dirty="0" smtClean="0"/>
              <a:t>Vaccines for disease prevention and antibiotics for </a:t>
            </a:r>
            <a:r>
              <a:rPr lang="en-US" dirty="0" smtClean="0"/>
              <a:t>treatment (these are not quantified in Marine Harvest handbook)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17D-4F38-44B1-B893-44DEF4496B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David Lawrence\Desktop\VCU MATX PhD\BIOL 693\Presentations\images\aqualung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4241800" cy="4168525"/>
          </a:xfrm>
          <a:prstGeom prst="rect">
            <a:avLst/>
          </a:prstGeom>
          <a:noFill/>
        </p:spPr>
      </p:pic>
      <p:pic>
        <p:nvPicPr>
          <p:cNvPr id="1028" name="Picture 4" descr="C:\Users\David Lawrence\Desktop\VCU MATX PhD\BIOL 693\Presentations\images\800px-Jethro_Tull_070373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51860"/>
            <a:ext cx="4267200" cy="2720340"/>
          </a:xfrm>
          <a:prstGeom prst="rect">
            <a:avLst/>
          </a:prstGeom>
          <a:noFill/>
        </p:spPr>
      </p:pic>
      <p:sp>
        <p:nvSpPr>
          <p:cNvPr id="10" name="Title 5"/>
          <p:cNvSpPr txBox="1">
            <a:spLocks/>
          </p:cNvSpPr>
          <p:nvPr/>
        </p:nvSpPr>
        <p:spPr bwMode="auto">
          <a:xfrm>
            <a:off x="4800600" y="152400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“From Aqualung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a watery investment”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David Lawrence\Desktop\My Photos\Canada\New Brunswick\Grand Manan (1997)\GrandManan97B18_Weir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Users\David Lawrence\Desktop\VCU MATX PhD\BIOL 693\Presentations\images\fish-farm-l-eriboll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29600" cy="5478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David Lawrence\Desktop\VCU MATX PhD\BIOL 693\Presentations\images\salmon-farm1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492" y="673429"/>
            <a:ext cx="7328108" cy="5498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DD1-FD42-4A84-8797-5FE41FA1A8EA}" type="slidenum">
              <a:rPr lang="en-US"/>
              <a:pPr/>
              <a:t>6</a:t>
            </a:fld>
            <a:endParaRPr lang="en-US"/>
          </a:p>
        </p:txBody>
      </p:sp>
      <p:sp>
        <p:nvSpPr>
          <p:cNvPr id="1211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4000" i="1" dirty="0" smtClean="0"/>
              <a:t>T</a:t>
            </a:r>
            <a:r>
              <a:rPr lang="en-US" i="1" dirty="0" smtClean="0"/>
              <a:t>ens of thousands of juvenile farmed Atlantic salmon have escaped from an </a:t>
            </a:r>
            <a:r>
              <a:rPr lang="en-US" i="1" dirty="0" err="1" smtClean="0"/>
              <a:t>acquaculture</a:t>
            </a:r>
            <a:r>
              <a:rPr lang="en-US" i="1" dirty="0" smtClean="0"/>
              <a:t> pen operation near Grand </a:t>
            </a:r>
            <a:r>
              <a:rPr lang="en-US" i="1" dirty="0" err="1" smtClean="0"/>
              <a:t>Manan</a:t>
            </a:r>
            <a:r>
              <a:rPr lang="en-US" i="1" dirty="0" smtClean="0"/>
              <a:t> Island, New Brunswick, located at the mouth of the Bay of Fundy.</a:t>
            </a:r>
          </a:p>
          <a:p>
            <a:pPr marL="0" indent="0">
              <a:buFontTx/>
              <a:buNone/>
            </a:pPr>
            <a:r>
              <a:rPr lang="en-US" i="1" dirty="0" smtClean="0"/>
              <a:t>That's according to the Atlantic Salmon Federation, which says 138,000 fish escaped …</a:t>
            </a:r>
          </a:p>
          <a:p>
            <a:pPr marL="0" indent="0">
              <a:buFontTx/>
              <a:buNone/>
            </a:pPr>
            <a:r>
              <a:rPr lang="en-US" i="1" dirty="0" smtClean="0"/>
              <a:t>ASF officials say the salmon are capable of surviving in the ocean. They say that raises concerns that the cultivated fish will interbreed with wild salmon, weakening the wild species. …</a:t>
            </a:r>
          </a:p>
          <a:p>
            <a:pPr marL="0" indent="0" algn="r">
              <a:buFontTx/>
              <a:buNone/>
            </a:pPr>
            <a:r>
              <a:rPr lang="en-US" i="1" dirty="0" smtClean="0">
                <a:cs typeface="Times New Roman" pitchFamily="18" charset="0"/>
              </a:rPr>
              <a:t>–</a:t>
            </a:r>
            <a:r>
              <a:rPr lang="en-US" i="1" dirty="0" smtClean="0"/>
              <a:t> </a:t>
            </a:r>
            <a:r>
              <a:rPr lang="en-US" dirty="0" smtClean="0"/>
              <a:t>Maine Public Broadcasting Network, Jan. 7, 2011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70D-611D-4FFA-807C-756A1D6B7871}" type="slidenum">
              <a:rPr lang="en-US"/>
              <a:pPr/>
              <a:t>7</a:t>
            </a:fld>
            <a:endParaRPr lang="en-US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 salmon</a:t>
            </a:r>
            <a:endParaRPr lang="en-US" dirty="0"/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Three-year process</a:t>
            </a:r>
          </a:p>
          <a:p>
            <a:r>
              <a:rPr lang="en-US" dirty="0" smtClean="0"/>
              <a:t>In first year: Eggs fertilized and fry grow to approximately 100 g. in controlled freshwater setting</a:t>
            </a:r>
          </a:p>
          <a:p>
            <a:r>
              <a:rPr lang="en-US" dirty="0" smtClean="0"/>
              <a:t>Fish then transported to saltwater cages and raised to harvest size of  4-5 kg. Grow-out may last one or two years.</a:t>
            </a:r>
          </a:p>
          <a:p>
            <a:r>
              <a:rPr lang="en-US" dirty="0" smtClean="0"/>
              <a:t>After harvest, fish are transported to processing plants for slaughtering and gutting.</a:t>
            </a:r>
          </a:p>
          <a:p>
            <a:r>
              <a:rPr lang="en-US" dirty="0" smtClean="0"/>
              <a:t>Processed fish may be frozen or smoked.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 descr="C:\Users\David Lawrence\Desktop\VCU MATX PhD\BIOL 693\Presentations\images\2012 Salmon Handbook 01.oktober 2012_Page_35_Image_0004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1562100" cy="1524000"/>
          </a:xfrm>
          <a:prstGeom prst="rect">
            <a:avLst/>
          </a:prstGeom>
          <a:noFill/>
        </p:spPr>
      </p:pic>
      <p:pic>
        <p:nvPicPr>
          <p:cNvPr id="5123" name="Picture 3" descr="C:\Users\David Lawrence\Desktop\VCU MATX PhD\BIOL 693\Presentations\images\2012 Salmon Handbook 01.oktober 2012_Page_35_Image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685800"/>
            <a:ext cx="3171825" cy="1990725"/>
          </a:xfrm>
          <a:prstGeom prst="rect">
            <a:avLst/>
          </a:prstGeom>
          <a:noFill/>
        </p:spPr>
      </p:pic>
      <p:pic>
        <p:nvPicPr>
          <p:cNvPr id="5124" name="Picture 4" descr="C:\Users\David Lawrence\Desktop\VCU MATX PhD\BIOL 693\Presentations\images\2012 Salmon Handbook 01.oktober 2012_Page_35_Image_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628775"/>
            <a:ext cx="2400300" cy="1571625"/>
          </a:xfrm>
          <a:prstGeom prst="rect">
            <a:avLst/>
          </a:prstGeom>
          <a:noFill/>
        </p:spPr>
      </p:pic>
      <p:pic>
        <p:nvPicPr>
          <p:cNvPr id="5125" name="Picture 5" descr="C:\Users\David Lawrence\Desktop\VCU MATX PhD\BIOL 693\Presentations\images\2012 Salmon Handbook 01.oktober 2012_Page_35_Image_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4613" y="3476625"/>
            <a:ext cx="3532187" cy="2695575"/>
          </a:xfrm>
          <a:prstGeom prst="rect">
            <a:avLst/>
          </a:prstGeom>
          <a:noFill/>
        </p:spPr>
      </p:pic>
      <p:pic>
        <p:nvPicPr>
          <p:cNvPr id="5126" name="Picture 6" descr="C:\Users\David Lawrence\Desktop\VCU MATX PhD\BIOL 693\Presentations\images\2012 Salmon Handbook 01.oktober 2012_Page_35_Image_0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0175" y="4572000"/>
            <a:ext cx="3248025" cy="1600200"/>
          </a:xfrm>
          <a:prstGeom prst="rect">
            <a:avLst/>
          </a:prstGeom>
          <a:noFill/>
        </p:spPr>
      </p:pic>
      <p:pic>
        <p:nvPicPr>
          <p:cNvPr id="5127" name="Picture 7" descr="C:\Users\David Lawrence\Desktop\VCU MATX PhD\BIOL 693\Presentations\images\2012 Salmon Handbook 01.oktober 2012_Page_35_Image_0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150" y="2847975"/>
            <a:ext cx="2533650" cy="149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Case Study: Salmon Farming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70D-611D-4FFA-807C-756A1D6B7871}" type="slidenum">
              <a:rPr lang="en-US"/>
              <a:pPr/>
              <a:t>9</a:t>
            </a:fld>
            <a:endParaRPr lang="en-US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Salmon harvest </a:t>
            </a:r>
            <a:r>
              <a:rPr lang="en-US" dirty="0" smtClean="0"/>
              <a:t>trivia</a:t>
            </a:r>
            <a:endParaRPr lang="en-US" dirty="0"/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Marine </a:t>
            </a:r>
            <a:r>
              <a:rPr lang="en-US" smtClean="0"/>
              <a:t>Harvest </a:t>
            </a:r>
            <a:r>
              <a:rPr lang="en-US" smtClean="0"/>
              <a:t>2012 investors</a:t>
            </a:r>
            <a:r>
              <a:rPr lang="en-US" smtClean="0"/>
              <a:t>’ </a:t>
            </a:r>
            <a:r>
              <a:rPr lang="en-US" smtClean="0"/>
              <a:t>handbook:</a:t>
            </a:r>
            <a:endParaRPr lang="en-US" dirty="0" smtClean="0"/>
          </a:p>
          <a:p>
            <a:pPr lvl="1"/>
            <a:r>
              <a:rPr lang="en-US" dirty="0" smtClean="0"/>
              <a:t>Salmon harvest (both wild-caught and farmed) has increased 600 percent since 1980</a:t>
            </a:r>
          </a:p>
          <a:p>
            <a:pPr lvl="1"/>
            <a:r>
              <a:rPr lang="en-US" dirty="0" smtClean="0"/>
              <a:t>Farmed salmon harvest averaged about 50 percent greater than wild-caught harvest in past decade</a:t>
            </a:r>
          </a:p>
          <a:p>
            <a:pPr lvl="1"/>
            <a:r>
              <a:rPr lang="en-US" dirty="0" smtClean="0"/>
              <a:t>In 2011, harvest of farmed Atlantic salmon was 1.5 million </a:t>
            </a:r>
            <a:r>
              <a:rPr lang="en-US" dirty="0" err="1" smtClean="0"/>
              <a:t>tonnes</a:t>
            </a:r>
            <a:r>
              <a:rPr lang="en-US" dirty="0" smtClean="0"/>
              <a:t> </a:t>
            </a:r>
            <a:r>
              <a:rPr lang="en-US" dirty="0" smtClean="0"/>
              <a:t>HOG</a:t>
            </a:r>
          </a:p>
          <a:p>
            <a:pPr lvl="1"/>
            <a:r>
              <a:rPr lang="en-US" dirty="0" smtClean="0"/>
              <a:t>Farmed salmon have a feed conversion ratio of 1.2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9733</TotalTime>
  <Words>781</Words>
  <Application>Microsoft Office PowerPoint</Application>
  <PresentationFormat>On-screen Show (4:3)</PresentationFormat>
  <Paragraphs>171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Custom Design</vt:lpstr>
      <vt:lpstr>Sustainability of Marine Aquaculture</vt:lpstr>
      <vt:lpstr>Slide 2</vt:lpstr>
      <vt:lpstr>Slide 3</vt:lpstr>
      <vt:lpstr>Slide 4</vt:lpstr>
      <vt:lpstr>Slide 5</vt:lpstr>
      <vt:lpstr>Slide 6</vt:lpstr>
      <vt:lpstr>Farming salmon</vt:lpstr>
      <vt:lpstr>Slide 8</vt:lpstr>
      <vt:lpstr>Salmon harvest trivia</vt:lpstr>
      <vt:lpstr>Feed conversion ratio</vt:lpstr>
      <vt:lpstr>Energy inputs – Atlantic salmon</vt:lpstr>
      <vt:lpstr>Energy inputs – Atlantic salmon</vt:lpstr>
      <vt:lpstr>Energy inputs – feed production</vt:lpstr>
      <vt:lpstr>Fish feed</vt:lpstr>
      <vt:lpstr>Other resource consumption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Lawrence</dc:creator>
  <cp:lastModifiedBy>David M. Lawrence</cp:lastModifiedBy>
  <cp:revision>567</cp:revision>
  <cp:lastPrinted>1601-01-01T00:00:00Z</cp:lastPrinted>
  <dcterms:created xsi:type="dcterms:W3CDTF">1601-01-01T00:00:00Z</dcterms:created>
  <dcterms:modified xsi:type="dcterms:W3CDTF">2012-11-14T14:05:06Z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