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CC997A-417F-42A8-9B31-A47CF79CC1A3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27D33-B894-4093-81AD-49D241D722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D9259C-9A00-421E-9679-A008E7C5FB4F}" type="datetimeFigureOut">
              <a:rPr lang="en-US" smtClean="0"/>
              <a:pPr/>
              <a:t>6/28/2012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76BD9C-8847-4142-A1E8-56AA9DAA328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600200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Scuba Diver Access</a:t>
            </a:r>
            <a:br>
              <a:rPr lang="en-US" dirty="0" smtClean="0"/>
            </a:br>
            <a:r>
              <a:rPr lang="en-US" dirty="0" smtClean="0"/>
              <a:t>and Stressed Reef Ecosystems</a:t>
            </a:r>
            <a:br>
              <a:rPr lang="en-US" dirty="0" smtClean="0"/>
            </a:br>
            <a:r>
              <a:rPr lang="en-US" sz="3600" dirty="0" smtClean="0"/>
              <a:t>in the Florida Keys National Marine Sanctuary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05200"/>
            <a:ext cx="7854696" cy="1752600"/>
          </a:xfrm>
        </p:spPr>
        <p:txBody>
          <a:bodyPr/>
          <a:lstStyle/>
          <a:p>
            <a:r>
              <a:rPr lang="en-US" dirty="0" smtClean="0"/>
              <a:t>David M. Lawrence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the popularity of scuba diving has grown, researchers have documented increasing damage to dive sites by inexperienced and careless divers and dive operators.</a:t>
            </a:r>
          </a:p>
          <a:p>
            <a:r>
              <a:rPr lang="en-US" dirty="0" smtClean="0"/>
              <a:t>Causes of damage include:</a:t>
            </a:r>
          </a:p>
          <a:p>
            <a:pPr lvl="1"/>
            <a:r>
              <a:rPr lang="en-US" dirty="0" smtClean="0"/>
              <a:t>Boat anchoring and grounding</a:t>
            </a:r>
          </a:p>
          <a:p>
            <a:pPr lvl="1"/>
            <a:r>
              <a:rPr lang="en-US" dirty="0" smtClean="0"/>
              <a:t>Incidental diver contact with reef</a:t>
            </a:r>
          </a:p>
          <a:p>
            <a:pPr lvl="1"/>
            <a:r>
              <a:rPr lang="en-US" dirty="0" smtClean="0"/>
              <a:t>Lost or poorly secured gear</a:t>
            </a:r>
          </a:p>
          <a:p>
            <a:r>
              <a:rPr lang="en-US" dirty="0" smtClean="0"/>
              <a:t>Diver-induced damage exacerbates other problems affecting coral reefs.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solution: Site 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Site closure</a:t>
            </a:r>
          </a:p>
          <a:p>
            <a:r>
              <a:rPr lang="en-US" dirty="0" smtClean="0"/>
              <a:t>Eliminates damage by divers and dive operators</a:t>
            </a:r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 smtClean="0"/>
              <a:t>Equity</a:t>
            </a:r>
          </a:p>
          <a:p>
            <a:pPr lvl="2"/>
            <a:r>
              <a:rPr lang="en-US" dirty="0" smtClean="0"/>
              <a:t>Fair distribution of resources</a:t>
            </a:r>
          </a:p>
          <a:p>
            <a:pPr lvl="1"/>
            <a:r>
              <a:rPr lang="en-US" dirty="0" smtClean="0"/>
              <a:t>Economy</a:t>
            </a:r>
          </a:p>
          <a:p>
            <a:pPr lvl="2"/>
            <a:r>
              <a:rPr lang="en-US" dirty="0" smtClean="0"/>
              <a:t>Scuba diving generates millions of dollars in revenue and supports hundreds of jobs in Monroe County, Fla.</a:t>
            </a:r>
          </a:p>
          <a:p>
            <a:pPr lvl="1"/>
            <a:r>
              <a:rPr lang="en-US" dirty="0" smtClean="0"/>
              <a:t>Education</a:t>
            </a:r>
          </a:p>
          <a:p>
            <a:pPr lvl="2"/>
            <a:r>
              <a:rPr lang="en-US" dirty="0" smtClean="0"/>
              <a:t>Loss of public connection with reef ecosystems</a:t>
            </a:r>
          </a:p>
          <a:p>
            <a:pPr lvl="2"/>
            <a:r>
              <a:rPr lang="en-US" dirty="0" smtClean="0"/>
              <a:t>Loss of public support for conservation efforts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Possible solution: Limit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Limit access via a permitting or lottery system</a:t>
            </a:r>
          </a:p>
          <a:p>
            <a:r>
              <a:rPr lang="en-US" dirty="0" smtClean="0"/>
              <a:t>Reduces odds of damage by divers or dive operators</a:t>
            </a:r>
          </a:p>
          <a:p>
            <a:r>
              <a:rPr lang="en-US" dirty="0" smtClean="0"/>
              <a:t>Problems:</a:t>
            </a:r>
          </a:p>
          <a:p>
            <a:pPr lvl="1"/>
            <a:r>
              <a:rPr lang="en-US" dirty="0" smtClean="0"/>
              <a:t>Equity and Economy (blend together)</a:t>
            </a:r>
          </a:p>
          <a:p>
            <a:pPr lvl="2"/>
            <a:r>
              <a:rPr lang="en-US" dirty="0" smtClean="0"/>
              <a:t>Lack of permits or lottery assignments may drive safe, high quality dive operations out of business.</a:t>
            </a:r>
          </a:p>
          <a:p>
            <a:pPr lvl="2"/>
            <a:r>
              <a:rPr lang="en-US" dirty="0" smtClean="0"/>
              <a:t>Unfair competition (or lack thereof) between commercial and private boats</a:t>
            </a:r>
          </a:p>
          <a:p>
            <a:pPr lvl="2"/>
            <a:r>
              <a:rPr lang="en-US" dirty="0" smtClean="0"/>
              <a:t>Prospective divers may be forced to choose between diving with unsafe or substandard operators or not diving at all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policy: Certification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propose a voluntary program certifying that dive operators engage in best practices as well as encourage the divers they host to engage in best practices.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Pre-dive briefings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Emphasize diver skills in pre-dive briefings</a:t>
            </a:r>
          </a:p>
          <a:p>
            <a:pPr lvl="1"/>
            <a:r>
              <a:rPr lang="en-US" dirty="0" smtClean="0"/>
              <a:t>Buoyancy control</a:t>
            </a:r>
          </a:p>
          <a:p>
            <a:pPr lvl="1"/>
            <a:r>
              <a:rPr lang="en-US" dirty="0" smtClean="0"/>
              <a:t>Proper trim</a:t>
            </a:r>
          </a:p>
          <a:p>
            <a:pPr lvl="1"/>
            <a:r>
              <a:rPr lang="en-US" dirty="0" smtClean="0"/>
              <a:t>Properly secured gear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Vigorous supervision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adequate number of </a:t>
            </a:r>
            <a:r>
              <a:rPr lang="en-US" dirty="0" err="1" smtClean="0"/>
              <a:t>divemasters</a:t>
            </a:r>
            <a:r>
              <a:rPr lang="en-US" dirty="0" smtClean="0"/>
              <a:t> observing divers in water</a:t>
            </a:r>
          </a:p>
          <a:p>
            <a:r>
              <a:rPr lang="en-US" dirty="0" smtClean="0"/>
              <a:t>Encourage </a:t>
            </a:r>
            <a:r>
              <a:rPr lang="en-US" dirty="0" err="1" smtClean="0"/>
              <a:t>divemasters</a:t>
            </a:r>
            <a:r>
              <a:rPr lang="en-US" dirty="0" smtClean="0"/>
              <a:t> to redirect problem divers to less vulnerable portions of a dive site.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gear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divers with up-to-date, quality gear</a:t>
            </a:r>
          </a:p>
          <a:p>
            <a:pPr lvl="1"/>
            <a:r>
              <a:rPr lang="en-US" dirty="0" smtClean="0"/>
              <a:t>Weight-integrated BCDs</a:t>
            </a:r>
          </a:p>
          <a:p>
            <a:pPr lvl="1"/>
            <a:r>
              <a:rPr lang="en-US" dirty="0" smtClean="0"/>
              <a:t>Combined low-pressure inflators/alternate air sources</a:t>
            </a:r>
          </a:p>
          <a:p>
            <a:pPr lvl="1"/>
            <a:r>
              <a:rPr lang="en-US" dirty="0" smtClean="0"/>
              <a:t>Retractors for hoses, lights, etc.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Policy problems and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May increase cost for some dive consumers</a:t>
            </a:r>
          </a:p>
          <a:p>
            <a:pPr lvl="1"/>
            <a:r>
              <a:rPr lang="en-US" dirty="0" smtClean="0"/>
              <a:t>May increase cost for dive operators forced to hire more </a:t>
            </a:r>
            <a:r>
              <a:rPr lang="en-US" dirty="0" err="1" smtClean="0"/>
              <a:t>divemasters</a:t>
            </a:r>
            <a:r>
              <a:rPr lang="en-US" dirty="0" smtClean="0"/>
              <a:t> or upgrade rental gear</a:t>
            </a:r>
          </a:p>
          <a:p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Preserves diver access to sites</a:t>
            </a:r>
          </a:p>
          <a:p>
            <a:pPr lvl="1"/>
            <a:r>
              <a:rPr lang="en-US" dirty="0" smtClean="0"/>
              <a:t>Promotes economy</a:t>
            </a:r>
          </a:p>
          <a:p>
            <a:pPr lvl="1"/>
            <a:r>
              <a:rPr lang="en-US" dirty="0" smtClean="0"/>
              <a:t>Promotes education and environmental awareness</a:t>
            </a:r>
          </a:p>
          <a:p>
            <a:pPr lvl="1"/>
            <a:r>
              <a:rPr lang="en-US" dirty="0" smtClean="0"/>
              <a:t>Improved dive experience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</TotalTime>
  <Words>338</Words>
  <Application>Microsoft Office PowerPoint</Application>
  <PresentationFormat>On-screen Show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Scuba Diver Access and Stressed Reef Ecosystems in the Florida Keys National Marine Sanctuary</vt:lpstr>
      <vt:lpstr>The problem</vt:lpstr>
      <vt:lpstr>Possible solution: Site closure</vt:lpstr>
      <vt:lpstr>Possible solution: Limit access</vt:lpstr>
      <vt:lpstr>Proposed policy: Certification</vt:lpstr>
      <vt:lpstr>Pre-dive briefings</vt:lpstr>
      <vt:lpstr>Vigorous supervision</vt:lpstr>
      <vt:lpstr>Quality gear</vt:lpstr>
      <vt:lpstr>Policy problems and benefits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Scuba Diver Access and Stressed Reef Ecosystems in the Florida Keys National Marine Sanctuary</dc:title>
  <dc:creator>David M. Lawrence</dc:creator>
  <cp:lastModifiedBy>David M. Lawrence</cp:lastModifiedBy>
  <cp:revision>4</cp:revision>
  <dcterms:created xsi:type="dcterms:W3CDTF">2012-05-03T21:04:26Z</dcterms:created>
  <dcterms:modified xsi:type="dcterms:W3CDTF">2012-06-28T22:02:07Z</dcterms:modified>
</cp:coreProperties>
</file>